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17.xml" ContentType="application/vnd.openxmlformats-officedocument.presentationml.slid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1066" r:id="rId2"/>
    <p:sldId id="1059" r:id="rId3"/>
    <p:sldId id="1068" r:id="rId4"/>
    <p:sldId id="1060" r:id="rId5"/>
    <p:sldId id="1063" r:id="rId6"/>
    <p:sldId id="1069" r:id="rId7"/>
    <p:sldId id="1070" r:id="rId8"/>
    <p:sldId id="1071" r:id="rId9"/>
    <p:sldId id="1061" r:id="rId10"/>
    <p:sldId id="1051" r:id="rId11"/>
    <p:sldId id="1062" r:id="rId12"/>
    <p:sldId id="1067" r:id="rId13"/>
    <p:sldId id="1053" r:id="rId14"/>
    <p:sldId id="1054" r:id="rId15"/>
    <p:sldId id="1055" r:id="rId16"/>
    <p:sldId id="1056" r:id="rId17"/>
    <p:sldId id="1057" r:id="rId18"/>
    <p:sldId id="1065" r:id="rId19"/>
    <p:sldId id="1058" r:id="rId20"/>
  </p:sldIdLst>
  <p:sldSz cx="9144000" cy="6858000" type="letter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1pPr>
    <a:lvl2pPr marL="457200" algn="l" rtl="0" fontAlgn="base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2pPr>
    <a:lvl3pPr marL="914400" algn="l" rtl="0" fontAlgn="base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3pPr>
    <a:lvl4pPr marL="1371600" algn="l" rtl="0" fontAlgn="base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4pPr>
    <a:lvl5pPr marL="1828800" algn="l" rtl="0" fontAlgn="base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hiddenSlides="1"/>
  <p:showPr showNarration="1" useTimings="0">
    <p:present/>
    <p:sldAll/>
    <p:penClr>
      <a:schemeClr val="tx1"/>
    </p:penClr>
    <p:extLst>
      <p:ext uri="{EC167BDD-8182-4AB7-AECC-EB403E3ABB37}">
        <p14:laserClr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>
          <a:srgbClr val="FF0000"/>
        </p14:laserClr>
      </p:ext>
      <p:ext uri="{2FDB2607-1784-4EEB-B798-7EB5836EED8A}">
        <p14:showMediaCtrls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"/>
      </p:ext>
    </p:extLst>
  </p:showPr>
  <p:clrMru>
    <a:srgbClr val="900306"/>
    <a:srgbClr val="32415C"/>
    <a:srgbClr val="FB0A10"/>
    <a:srgbClr val="94F0E4"/>
    <a:srgbClr val="5771A0"/>
    <a:srgbClr val="800080"/>
    <a:srgbClr val="66FF33"/>
    <a:srgbClr val="FF0000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5627" autoAdjust="0"/>
    <p:restoredTop sz="94660" autoAdjust="0"/>
  </p:normalViewPr>
  <p:slideViewPr>
    <p:cSldViewPr>
      <p:cViewPr varScale="1">
        <p:scale>
          <a:sx n="88" d="100"/>
          <a:sy n="88" d="100"/>
        </p:scale>
        <p:origin x="-928" y="-112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2931"/>
        <p:guide pos="2212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2892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4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8371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4913" y="596900"/>
            <a:ext cx="4637087" cy="3478213"/>
          </a:xfrm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4913" y="596900"/>
            <a:ext cx="4637087" cy="3478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457200" y="989013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0" y="6621463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2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 </a:t>
            </a:r>
            <a:r>
              <a:rPr lang="en-US" sz="12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Welcome, Abstraction </a:t>
            </a:r>
            <a:r>
              <a:rPr lang="en-US" sz="12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88635607-67DC-524C-B25B-23B8BD985020}" type="slidenum">
              <a:rPr lang="en-US" sz="12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</a:t>
            </a:r>
          </a:p>
        </p:txBody>
      </p:sp>
      <p:pic>
        <p:nvPicPr>
          <p:cNvPr id="9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026400" y="6464301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3975" y="53975"/>
            <a:ext cx="425451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2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2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8631041" y="6248400"/>
            <a:ext cx="512961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000" b="1" kern="1200" dirty="0" smtClean="0">
                <a:solidFill>
                  <a:schemeClr val="tx1"/>
                </a:solidFill>
                <a:latin typeface="18 VAG Rounded Black   09390"/>
                <a:ea typeface="ＭＳ Ｐゴシック" pitchFamily="-1" charset="-128"/>
                <a:cs typeface="ＭＳ Ｐゴシック" pitchFamily="-1" charset="-128"/>
              </a:rPr>
              <a:t>Garcia</a:t>
            </a:r>
            <a:endParaRPr lang="en-US" sz="1000" b="1" kern="1200" dirty="0">
              <a:solidFill>
                <a:schemeClr val="tx1"/>
              </a:solidFill>
              <a:latin typeface="18 VAG Rounded Black   09390"/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6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6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6"/>
            <a:ext cx="4572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484701E-00B5-B446-8F20-163EC44EFCE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152401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1" y="1143001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1" y="1143001"/>
            <a:ext cx="3848100" cy="2138363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9564" y="681039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8290" y="681039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9239" y="681039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2249" y="681039"/>
            <a:ext cx="7939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7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1" y="1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5" y="4246564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3539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9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411164" y="681039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447676" y="681039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476251" y="681039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0063" y="681039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3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1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6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6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6"/>
            <a:ext cx="4572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CEDF913-1038-6D43-A083-7381B0378B8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314" y="681039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626" y="681039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576" y="681039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81039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149226" y="681039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188914" y="681039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227014" y="681039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255589" y="681039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9401" y="681039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1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6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6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6"/>
            <a:ext cx="4572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4E4F7C-7393-5C44-A579-51E747BA2DD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6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6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6"/>
            <a:ext cx="4572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9129B78-766F-8046-B16D-6E2259124BD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6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6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6"/>
            <a:ext cx="4572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826EF02-E0BA-4B45-B9BC-203A90F6736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6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6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6"/>
            <a:ext cx="4572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8AF6942-B8F4-354B-A96C-556E4724AB4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6"/>
            <a:ext cx="21336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6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6"/>
            <a:ext cx="457200" cy="3651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69ACC4A-C4B3-2E4C-9A16-1CB1EAFC529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0" y="6621463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2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 </a:t>
            </a:r>
            <a:r>
              <a:rPr lang="en-US" sz="12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Welcome, Abstraction </a:t>
            </a:r>
            <a:r>
              <a:rPr lang="en-US" sz="12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2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8631041" y="6248400"/>
            <a:ext cx="512961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Garcia</a:t>
            </a:r>
            <a:endParaRPr lang="en-US" sz="10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3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25" descr="Seal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8026400" y="6464301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53975" y="53975"/>
            <a:ext cx="425451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3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3" r:id="rId9"/>
    <p:sldLayoutId id="2147483684" r:id="rId10"/>
    <p:sldLayoutId id="2147483674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1" charset="2"/>
        <a:buChar char=""/>
        <a:defRPr sz="300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2600" kern="1200">
          <a:solidFill>
            <a:srgbClr val="FFE39D"/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2400" kern="1200">
          <a:solidFill>
            <a:srgbClr val="A7D6FF"/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1" charset="2"/>
        <a:buChar char=""/>
        <a:defRPr sz="220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200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yAzgt4AGbY" TargetMode="External"/><Relationship Id="rId4" Type="http://schemas.openxmlformats.org/officeDocument/2006/relationships/hyperlink" Target="https://www.youtube.com/watch?v=-CNTN92pt1o" TargetMode="External"/><Relationship Id="rId5" Type="http://schemas.openxmlformats.org/officeDocument/2006/relationships/hyperlink" Target="https://www.youtube.com/watch?v=tzf2Eey57Pw" TargetMode="External"/><Relationship Id="rId6" Type="http://schemas.openxmlformats.org/officeDocument/2006/relationships/hyperlink" Target="http://www.youtube.com/watch?v=hF5DsX1XGBE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L8QbIaWD6o8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2133600" y="228601"/>
            <a:ext cx="5181600" cy="2724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3600" b="1" dirty="0">
                <a:solidFill>
                  <a:schemeClr val="tx2"/>
                </a:solidFill>
                <a:latin typeface="18 VAG Rounded Bold   07390" charset="0"/>
              </a:rPr>
              <a:t>The Beauty and Joy of Computing</a:t>
            </a:r>
            <a:r>
              <a:rPr lang="en-US" sz="3200" b="1" dirty="0">
                <a:solidFill>
                  <a:schemeClr val="tx2"/>
                </a:solidFill>
                <a:latin typeface="18 VAG Rounded Bold   07390" charset="0"/>
              </a:rPr>
              <a:t/>
            </a:r>
            <a:br>
              <a:rPr lang="en-US" sz="3200" b="1" dirty="0">
                <a:solidFill>
                  <a:schemeClr val="tx2"/>
                </a:solidFill>
                <a:latin typeface="18 VAG Rounded Bold   07390" charset="0"/>
              </a:rPr>
            </a:br>
            <a:r>
              <a:rPr lang="en-US" sz="3200" b="1" dirty="0">
                <a:latin typeface="18 VAG Rounded Bold   07390" charset="0"/>
              </a:rPr>
              <a:t/>
            </a:r>
            <a:br>
              <a:rPr lang="en-US" sz="3200" b="1" dirty="0">
                <a:latin typeface="18 VAG Rounded Bold   07390" charset="0"/>
              </a:rPr>
            </a:br>
            <a:r>
              <a:rPr lang="en-US" sz="2800" b="1" dirty="0">
                <a:solidFill>
                  <a:schemeClr val="tx1"/>
                </a:solidFill>
                <a:latin typeface="18 VAG Rounded Bold   07390" charset="0"/>
              </a:rPr>
              <a:t>Lecture #1</a:t>
            </a:r>
            <a:br>
              <a:rPr lang="en-US" sz="2800" b="1" dirty="0">
                <a:solidFill>
                  <a:schemeClr val="tx1"/>
                </a:solidFill>
                <a:latin typeface="18 VAG Rounded Bold   07390" charset="0"/>
              </a:rPr>
            </a:br>
            <a:r>
              <a:rPr lang="en-US" sz="2800" b="1" dirty="0" smtClean="0">
                <a:solidFill>
                  <a:schemeClr val="tx1"/>
                </a:solidFill>
                <a:latin typeface="18 VAG Rounded Bold   07390" charset="0"/>
              </a:rPr>
              <a:t>Welcome </a:t>
            </a:r>
            <a:r>
              <a:rPr lang="en-US" sz="2800" b="1" dirty="0">
                <a:solidFill>
                  <a:schemeClr val="tx1"/>
                </a:solidFill>
                <a:latin typeface="18 VAG Rounded Bold   07390" charset="0"/>
              </a:rPr>
              <a:t>Abstraction</a:t>
            </a:r>
            <a:br>
              <a:rPr lang="en-US" sz="2800" b="1" dirty="0">
                <a:solidFill>
                  <a:schemeClr val="tx1"/>
                </a:solidFill>
                <a:latin typeface="18 VAG Rounded Bold   07390" charset="0"/>
              </a:rPr>
            </a:br>
            <a:endParaRPr lang="en-US" sz="3200" b="1" dirty="0">
              <a:solidFill>
                <a:schemeClr val="bg2"/>
              </a:solidFill>
              <a:latin typeface="18 VAG Rounded Bold   07390" charset="0"/>
            </a:endParaRPr>
          </a:p>
          <a:p>
            <a:pPr algn="ctr" eaLnBrk="0" hangingPunct="0">
              <a:lnSpc>
                <a:spcPct val="77000"/>
              </a:lnSpc>
            </a:pPr>
            <a:endParaRPr lang="en-US" sz="3200" b="1" dirty="0">
              <a:solidFill>
                <a:schemeClr val="bg2"/>
              </a:solidFill>
              <a:latin typeface="18 VAG Rounded Bold   07390" charset="0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/>
          </p:nvPr>
        </p:nvSpPr>
        <p:spPr>
          <a:xfrm>
            <a:off x="381000" y="3429000"/>
            <a:ext cx="57912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700" dirty="0" smtClean="0">
                <a:solidFill>
                  <a:srgbClr val="FFFF00"/>
                </a:solidFill>
              </a:rPr>
              <a:t>BJC: you’ll love it!</a:t>
            </a:r>
            <a:endParaRPr lang="en-US" sz="27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381000" y="3962400"/>
            <a:ext cx="3505200" cy="1981200"/>
          </a:xfrm>
        </p:spPr>
        <p:txBody>
          <a:bodyPr anchor="t"/>
          <a:lstStyle/>
          <a:p>
            <a:pPr eaLnBrk="1" hangingPunct="1">
              <a:spcBef>
                <a:spcPct val="0"/>
              </a:spcBef>
              <a:buFont typeface="Wingdings" pitchFamily="-65" charset="2"/>
              <a:buNone/>
              <a:defRPr/>
            </a:pPr>
            <a:r>
              <a:rPr lang="en-US" sz="2400" dirty="0" smtClean="0">
                <a:ea typeface="ＭＳ Ｐゴシック" pitchFamily="-65" charset="-128"/>
                <a:cs typeface="ＭＳ Ｐゴシック" pitchFamily="-65" charset="-128"/>
              </a:rPr>
              <a:t>Watch the student testimonials about the course, what it means to them, and how it has changed their lives.  Inspiring!</a:t>
            </a:r>
            <a:endParaRPr lang="en-US" sz="2400" i="1" dirty="0" smtClean="0">
              <a:solidFill>
                <a:schemeClr val="accent4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7415" name="Subtitle 48"/>
          <p:cNvSpPr txBox="1">
            <a:spLocks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84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Courier" pitchFamily="-1" charset="0"/>
                <a:ea typeface="Courier" pitchFamily="-1" charset="0"/>
                <a:cs typeface="Courier" pitchFamily="-1" charset="0"/>
              </a:rPr>
              <a:t>cs10.org</a:t>
            </a:r>
            <a:endParaRPr lang="en-US" sz="2800" b="1" dirty="0">
              <a:latin typeface="Courier" pitchFamily="-1" charset="0"/>
              <a:ea typeface="Courier" pitchFamily="-1" charset="0"/>
              <a:cs typeface="Courier" pitchFamily="-1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4191002" y="6309852"/>
            <a:ext cx="4691303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17417" name="Picture 10" descr="Screen Shot 2012-01-18 at 12.58.49 PM.png"/>
          <p:cNvPicPr>
            <a:picLocks noChangeAspect="1"/>
          </p:cNvPicPr>
          <p:nvPr/>
        </p:nvPicPr>
        <p:blipFill>
          <a:blip r:embed="rId3"/>
          <a:srcRect l="3703" r="3114"/>
          <a:stretch>
            <a:fillRect/>
          </a:stretch>
        </p:blipFill>
        <p:spPr bwMode="auto">
          <a:xfrm>
            <a:off x="4191001" y="3596815"/>
            <a:ext cx="4668839" cy="261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2488" y="2438401"/>
            <a:ext cx="2667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UC Berkeley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Teaching Professor </a:t>
            </a:r>
            <a:b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</a:b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Dan Garcia</a:t>
            </a:r>
            <a:endParaRPr lang="en-US" sz="2000" b="1" dirty="0">
              <a:solidFill>
                <a:schemeClr val="bg2"/>
              </a:solidFill>
              <a:latin typeface="18 VAG Rounded Bold   0739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09600" y="158760"/>
            <a:ext cx="1608667" cy="2144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991" y="304801"/>
            <a:ext cx="1543291" cy="18288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751258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Piazza</a:t>
            </a:r>
            <a:r>
              <a:rPr lang="en-US" dirty="0" smtClean="0"/>
              <a:t> for {</a:t>
            </a:r>
            <a:r>
              <a:rPr lang="en-US" dirty="0" err="1" smtClean="0"/>
              <a:t>ask,answer</a:t>
            </a:r>
            <a:r>
              <a:rPr lang="en-US" dirty="0" smtClean="0"/>
              <a:t>}</a:t>
            </a:r>
            <a:r>
              <a:rPr lang="en-US" dirty="0" err="1" smtClean="0"/>
              <a:t>ing</a:t>
            </a:r>
            <a:r>
              <a:rPr lang="en-US" dirty="0" smtClean="0"/>
              <a:t> questions</a:t>
            </a:r>
            <a:endParaRPr lang="en-US" dirty="0"/>
          </a:p>
        </p:txBody>
      </p:sp>
      <p:pic>
        <p:nvPicPr>
          <p:cNvPr id="20483" name="Content Placeholder 3" descr="Screen shot 2011-01-19 at 10.12.27 AM.png"/>
          <p:cNvPicPr>
            <a:picLocks noGrp="1" noChangeAspect="1"/>
          </p:cNvPicPr>
          <p:nvPr>
            <p:ph idx="1"/>
          </p:nvPr>
        </p:nvPicPr>
        <p:blipFill>
          <a:blip r:embed="rId2"/>
          <a:srcRect t="1118" b="1118"/>
          <a:stretch>
            <a:fillRect/>
          </a:stretch>
        </p:blipFill>
        <p:spPr>
          <a:xfrm>
            <a:off x="609600" y="1090614"/>
            <a:ext cx="7924800" cy="5165725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EPA</a:t>
            </a:r>
          </a:p>
          <a:p>
            <a:pPr lvl="1"/>
            <a:r>
              <a:rPr lang="en-US"/>
              <a:t>Rewards good behavior</a:t>
            </a:r>
          </a:p>
          <a:p>
            <a:pPr lvl="1"/>
            <a:r>
              <a:rPr lang="en-US" u="sng"/>
              <a:t>E</a:t>
            </a:r>
            <a:r>
              <a:rPr lang="en-US"/>
              <a:t>ffort</a:t>
            </a:r>
          </a:p>
          <a:p>
            <a:pPr lvl="2"/>
            <a:r>
              <a:rPr lang="en-US"/>
              <a:t>E.g., Office hours, doing every single lab, hw, reading Piazza pages</a:t>
            </a:r>
          </a:p>
          <a:p>
            <a:pPr lvl="1"/>
            <a:r>
              <a:rPr lang="en-US" u="sng"/>
              <a:t>P</a:t>
            </a:r>
            <a:r>
              <a:rPr lang="en-US"/>
              <a:t>articipation</a:t>
            </a:r>
          </a:p>
          <a:p>
            <a:pPr lvl="2"/>
            <a:r>
              <a:rPr lang="en-US"/>
              <a:t>E.g., Raising hand in lec or discussion, asking questions on Piazza</a:t>
            </a:r>
          </a:p>
          <a:p>
            <a:pPr lvl="1"/>
            <a:r>
              <a:rPr lang="en-US" u="sng"/>
              <a:t>A</a:t>
            </a:r>
            <a:r>
              <a:rPr lang="en-US"/>
              <a:t>ltruism</a:t>
            </a:r>
          </a:p>
          <a:p>
            <a:pPr lvl="2"/>
            <a:r>
              <a:rPr lang="en-US"/>
              <a:t>E.g., helping other students in lab, answering questions on Piazza</a:t>
            </a:r>
          </a:p>
          <a:p>
            <a:pPr lvl="1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55344" y="990602"/>
            <a:ext cx="4183856" cy="5305864"/>
          </a:xfrm>
        </p:spPr>
        <p:txBody>
          <a:bodyPr/>
          <a:lstStyle/>
          <a:p>
            <a:r>
              <a:rPr lang="en-US"/>
              <a:t>You have 3 “Slip Days”</a:t>
            </a:r>
          </a:p>
          <a:p>
            <a:pPr lvl="1"/>
            <a:r>
              <a:rPr lang="en-US"/>
              <a:t>You use them to extend due date, 1 slip day for 1 day extension</a:t>
            </a:r>
          </a:p>
          <a:p>
            <a:pPr lvl="1"/>
            <a:r>
              <a:rPr lang="en-US"/>
              <a:t>You can use them one at a time or all at once or in any combination</a:t>
            </a:r>
          </a:p>
          <a:p>
            <a:pPr lvl="1"/>
            <a:r>
              <a:rPr lang="en-US"/>
              <a:t>They follow you around when you pair up (you are counted individually)</a:t>
            </a:r>
          </a:p>
          <a:p>
            <a:pPr lvl="2"/>
            <a:r>
              <a:rPr lang="en-US"/>
              <a:t>E.g., A has 2, B has 0.</a:t>
            </a:r>
            <a:br>
              <a:rPr lang="en-US"/>
            </a:br>
            <a:r>
              <a:rPr lang="en-US"/>
              <a:t>Project is late by 1 day.</a:t>
            </a:r>
            <a:br>
              <a:rPr lang="en-US"/>
            </a:br>
            <a:r>
              <a:rPr lang="en-US"/>
              <a:t>A uses 1, B is 1 day late</a:t>
            </a:r>
          </a:p>
          <a:p>
            <a:pPr lvl="1"/>
            <a:r>
              <a:rPr lang="en-US"/>
              <a:t>Late is 1/3 off/day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Pro-student Grading Policies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be able to do!</a:t>
            </a:r>
            <a:endParaRPr lang="en-US" dirty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5365750"/>
          </a:xfrm>
        </p:spPr>
        <p:txBody>
          <a:bodyPr/>
          <a:lstStyle/>
          <a:p>
            <a:r>
              <a:rPr lang="en-US" sz="2800" dirty="0" smtClean="0"/>
              <a:t>Battleship game</a:t>
            </a:r>
          </a:p>
          <a:p>
            <a:pPr lvl="1"/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://www.youtube.com/watch?v=</a:t>
            </a:r>
            <a:r>
              <a:rPr lang="en-US" sz="2400" dirty="0" smtClean="0">
                <a:hlinkClick r:id="rId2"/>
              </a:rPr>
              <a:t>L8QbIaWD6o8</a:t>
            </a:r>
            <a:endParaRPr lang="en-US" sz="2400" dirty="0" smtClean="0"/>
          </a:p>
          <a:p>
            <a:r>
              <a:rPr lang="en-US" sz="2800" dirty="0" smtClean="0"/>
              <a:t>Sudoku</a:t>
            </a:r>
          </a:p>
          <a:p>
            <a:pPr lvl="1"/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://www.youtube.com/watch?v=</a:t>
            </a:r>
            <a:r>
              <a:rPr lang="en-US" sz="2400" dirty="0" smtClean="0">
                <a:hlinkClick r:id="rId3"/>
              </a:rPr>
              <a:t>_yAzgt4AGbY</a:t>
            </a:r>
            <a:r>
              <a:rPr lang="en-US" sz="2400" dirty="0" smtClean="0"/>
              <a:t>	</a:t>
            </a:r>
          </a:p>
          <a:p>
            <a:r>
              <a:rPr lang="en-US" sz="2800" dirty="0" err="1" smtClean="0"/>
              <a:t>WatercolorBot</a:t>
            </a:r>
            <a:endParaRPr lang="en-US" sz="2800" dirty="0" smtClean="0"/>
          </a:p>
          <a:p>
            <a:pPr lvl="1"/>
            <a:r>
              <a:rPr lang="en-US" sz="2400" dirty="0" smtClean="0">
                <a:hlinkClick r:id="rId4"/>
              </a:rPr>
              <a:t>https</a:t>
            </a:r>
            <a:r>
              <a:rPr lang="en-US" sz="2400" dirty="0">
                <a:hlinkClick r:id="rId4"/>
              </a:rPr>
              <a:t>://www.youtube.com/watch?v=-</a:t>
            </a:r>
            <a:r>
              <a:rPr lang="en-US" sz="2400" dirty="0" smtClean="0">
                <a:hlinkClick r:id="rId4"/>
              </a:rPr>
              <a:t>CNTN92pt1o</a:t>
            </a:r>
            <a:endParaRPr lang="en-US" sz="2400" dirty="0" smtClean="0"/>
          </a:p>
          <a:p>
            <a:r>
              <a:rPr lang="en-US" sz="2800" dirty="0" smtClean="0"/>
              <a:t>IMMBY</a:t>
            </a:r>
          </a:p>
          <a:p>
            <a:pPr lvl="1"/>
            <a:r>
              <a:rPr lang="en-US" sz="2400" dirty="0" smtClean="0">
                <a:hlinkClick r:id="rId5"/>
              </a:rPr>
              <a:t>https://www.youtube.com/watch?v=tzf2Eey57Pw</a:t>
            </a:r>
            <a:endParaRPr lang="en-US" sz="2400" dirty="0" smtClean="0"/>
          </a:p>
          <a:p>
            <a:r>
              <a:rPr lang="en-US" sz="3200" dirty="0" err="1" smtClean="0"/>
              <a:t>Kinect</a:t>
            </a:r>
            <a:endParaRPr lang="en-US" sz="3200" dirty="0" smtClean="0"/>
          </a:p>
          <a:p>
            <a:pPr lvl="1"/>
            <a:r>
              <a:rPr lang="en-US" sz="2400" dirty="0" smtClean="0">
                <a:hlinkClick r:id="rId6"/>
              </a:rPr>
              <a:t>http://www.youtube.com/watch?v=hF5DsX1XGBE</a:t>
            </a:r>
            <a:endParaRPr lang="en-US" sz="24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05629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3"/>
          <p:cNvSpPr>
            <a:spLocks noGrp="1"/>
          </p:cNvSpPr>
          <p:nvPr>
            <p:ph sz="half" idx="1"/>
          </p:nvPr>
        </p:nvSpPr>
        <p:spPr>
          <a:xfrm>
            <a:off x="465137" y="990601"/>
            <a:ext cx="4038600" cy="5305425"/>
          </a:xfrm>
        </p:spPr>
        <p:txBody>
          <a:bodyPr/>
          <a:lstStyle/>
          <a:p>
            <a:r>
              <a:rPr lang="en-US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Detail removal</a:t>
            </a:r>
          </a:p>
          <a:p>
            <a:pPr lvl="1"/>
            <a:r>
              <a:rPr lang="en-US" smtClean="0">
                <a:latin typeface="18 VAG Rounded Light   02390" charset="0"/>
              </a:rPr>
              <a:t>“The act or process of leaving out of consideration one or more properties of a complex object so as to attend to others.”</a:t>
            </a:r>
          </a:p>
          <a:p>
            <a:r>
              <a:rPr lang="en-US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Generalization</a:t>
            </a:r>
          </a:p>
          <a:p>
            <a:pPr lvl="1"/>
            <a:r>
              <a:rPr lang="en-US" smtClean="0">
                <a:latin typeface="18 VAG Rounded Light   02390" charset="0"/>
              </a:rPr>
              <a:t>“The process of formulating general concepts by abstracting common properties of instances”</a:t>
            </a:r>
          </a:p>
        </p:txBody>
      </p:sp>
      <p:pic>
        <p:nvPicPr>
          <p:cNvPr id="21507" name="Content Placeholder 5" descr="Screen shot 2011-01-19 at 10.18.23 AM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3560" r="-3560"/>
          <a:stretch>
            <a:fillRect/>
          </a:stretch>
        </p:blipFill>
        <p:spPr>
          <a:xfrm>
            <a:off x="4800600" y="1181101"/>
            <a:ext cx="3748088" cy="49244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Abstraction</a:t>
            </a:r>
            <a:endParaRPr lang="en-US" dirty="0"/>
          </a:p>
        </p:txBody>
      </p:sp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4926013" y="6019801"/>
            <a:ext cx="34956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Henri Matisse </a:t>
            </a:r>
            <a:r>
              <a:rPr lang="en-US" sz="1800" i="1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“Naked Blue IV”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Detail Removal</a:t>
            </a:r>
            <a:endParaRPr lang="en-US" dirty="0"/>
          </a:p>
        </p:txBody>
      </p:sp>
      <p:pic>
        <p:nvPicPr>
          <p:cNvPr id="22531" name="Content Placeholder 5" descr="Screen shot 2011-01-19 at 10.23.53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65" r="-365"/>
          <a:stretch>
            <a:fillRect/>
          </a:stretch>
        </p:blipFill>
        <p:spPr>
          <a:xfrm>
            <a:off x="334964" y="1295400"/>
            <a:ext cx="8474075" cy="3384550"/>
          </a:xfrm>
        </p:spPr>
      </p:pic>
      <p:sp>
        <p:nvSpPr>
          <p:cNvPr id="22532" name="Rectangle 7"/>
          <p:cNvSpPr>
            <a:spLocks noChangeArrowheads="1"/>
          </p:cNvSpPr>
          <p:nvPr/>
        </p:nvSpPr>
        <p:spPr bwMode="auto">
          <a:xfrm>
            <a:off x="522288" y="4724401"/>
            <a:ext cx="80883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 b="1" dirty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  <a:t>Automatic Generation of Detail Maps</a:t>
            </a:r>
            <a:r>
              <a:rPr lang="en-US" sz="1800" b="1" dirty="0" smtClean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  <a:t/>
            </a:r>
            <a:br>
              <a:rPr lang="en-US" sz="1800" b="1" dirty="0" smtClean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</a:br>
            <a:r>
              <a:rPr lang="en-US" sz="1800" dirty="0" smtClean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  <a:t>Prof. </a:t>
            </a:r>
            <a:r>
              <a:rPr lang="en-US" sz="1800" dirty="0" err="1" smtClean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  <a:t>Maneesh</a:t>
            </a:r>
            <a:r>
              <a:rPr lang="en-US" sz="1800" dirty="0" smtClean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  <a:t>Agrawala</a:t>
            </a:r>
            <a:r>
              <a:rPr lang="en-US" sz="1800" dirty="0" smtClean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  <a:t>, </a:t>
            </a:r>
            <a:r>
              <a:rPr lang="en-US" sz="1800" dirty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  <a:t>among others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4"/>
          <p:cNvSpPr>
            <a:spLocks noGrp="1"/>
          </p:cNvSpPr>
          <p:nvPr>
            <p:ph sz="half" idx="1"/>
          </p:nvPr>
        </p:nvSpPr>
        <p:spPr>
          <a:xfrm>
            <a:off x="465138" y="990601"/>
            <a:ext cx="4335463" cy="5305425"/>
          </a:xfrm>
        </p:spPr>
        <p:txBody>
          <a:bodyPr/>
          <a:lstStyle/>
          <a:p>
            <a:r>
              <a:rPr lang="en-US" sz="240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You’ll want to write a project to </a:t>
            </a:r>
            <a:r>
              <a:rPr lang="en-US" sz="2400" smtClean="0">
                <a:solidFill>
                  <a:srgbClr val="FFFF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simulate a real-world situation</a:t>
            </a:r>
            <a:r>
              <a:rPr lang="en-US" sz="240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, or play a game, or …</a:t>
            </a:r>
          </a:p>
          <a:p>
            <a:r>
              <a:rPr lang="en-US" sz="240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Abstraction is the idea that you </a:t>
            </a:r>
            <a:r>
              <a:rPr lang="en-US" sz="2400" smtClean="0">
                <a:solidFill>
                  <a:srgbClr val="FFFF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focus on the essence</a:t>
            </a:r>
            <a:r>
              <a:rPr lang="en-US" sz="240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, the cleanest way to map the messy real world to one you can build</a:t>
            </a:r>
          </a:p>
          <a:p>
            <a:r>
              <a:rPr lang="en-US" sz="2400" smtClean="0">
                <a:solidFill>
                  <a:srgbClr val="FFFF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Experts are often brought in to know what to remove and what to keep!</a:t>
            </a:r>
          </a:p>
        </p:txBody>
      </p:sp>
      <p:pic>
        <p:nvPicPr>
          <p:cNvPr id="23555" name="Content Placeholder 6" descr="Screen shot 2011-01-19 at 10.30.42 AM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87" b="87"/>
          <a:stretch>
            <a:fillRect/>
          </a:stretch>
        </p:blipFill>
        <p:spPr>
          <a:xfrm>
            <a:off x="5256214" y="1143001"/>
            <a:ext cx="2836863" cy="429577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Detail Removal (in BJC)</a:t>
            </a:r>
            <a:endParaRPr lang="en-US" dirty="0"/>
          </a:p>
        </p:txBody>
      </p:sp>
      <p:sp>
        <p:nvSpPr>
          <p:cNvPr id="23557" name="Rectangle 8"/>
          <p:cNvSpPr>
            <a:spLocks noChangeArrowheads="1"/>
          </p:cNvSpPr>
          <p:nvPr/>
        </p:nvSpPr>
        <p:spPr bwMode="auto">
          <a:xfrm>
            <a:off x="4660901" y="5486401"/>
            <a:ext cx="40259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The London Underground 1928 Map &amp; the 1933 map by Harry Beck.</a:t>
            </a:r>
            <a:endParaRPr lang="en-US" sz="1800" i="1">
              <a:solidFill>
                <a:schemeClr val="tx1"/>
              </a:solidFill>
              <a:latin typeface="Vagrounded" charset="0"/>
              <a:ea typeface="Vagrounded" charset="0"/>
              <a:cs typeface="Vagrounde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5138" y="990601"/>
            <a:ext cx="4564063" cy="5305425"/>
          </a:xfrm>
        </p:spPr>
        <p:txBody>
          <a:bodyPr/>
          <a:lstStyle/>
          <a:p>
            <a:r>
              <a:rPr lang="en-US" sz="240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 have a farm with many animal kinds.</a:t>
            </a:r>
          </a:p>
          <a:p>
            <a:r>
              <a:rPr lang="en-US" sz="240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Different food for each</a:t>
            </a:r>
          </a:p>
          <a:p>
            <a:r>
              <a:rPr lang="en-US" sz="240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 have directions that say</a:t>
            </a:r>
          </a:p>
          <a:p>
            <a:pPr lvl="1"/>
            <a:r>
              <a:rPr lang="en-US" sz="2000" smtClean="0">
                <a:latin typeface="18 VAG Rounded Light   02390" charset="0"/>
              </a:rPr>
              <a:t>To feed dog, put dog food in dog dish</a:t>
            </a:r>
          </a:p>
          <a:p>
            <a:pPr lvl="1"/>
            <a:r>
              <a:rPr lang="en-US" sz="2000" smtClean="0">
                <a:latin typeface="18 VAG Rounded Light   02390" charset="0"/>
              </a:rPr>
              <a:t>To feed chicken, put chicken food in chicken dish</a:t>
            </a:r>
          </a:p>
          <a:p>
            <a:pPr lvl="1"/>
            <a:r>
              <a:rPr lang="en-US" sz="2000" smtClean="0">
                <a:latin typeface="18 VAG Rounded Light   02390" charset="0"/>
              </a:rPr>
              <a:t>To feed rabbit, put rabbit food in rabbit dish</a:t>
            </a:r>
          </a:p>
          <a:p>
            <a:pPr lvl="1"/>
            <a:r>
              <a:rPr lang="en-US" sz="2000" smtClean="0">
                <a:latin typeface="18 VAG Rounded Light   02390" charset="0"/>
              </a:rPr>
              <a:t>Etc…</a:t>
            </a:r>
          </a:p>
          <a:p>
            <a:r>
              <a:rPr lang="en-US" sz="240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How could you do better?</a:t>
            </a:r>
          </a:p>
          <a:p>
            <a:pPr lvl="1"/>
            <a:r>
              <a:rPr lang="en-US" sz="2000" smtClean="0">
                <a:latin typeface="18 VAG Rounded Light   02390" charset="0"/>
              </a:rPr>
              <a:t>To feed &lt;animal&gt;, put &lt;animal&gt; food in &lt;animal&gt; dish</a:t>
            </a:r>
          </a:p>
        </p:txBody>
      </p:sp>
      <p:pic>
        <p:nvPicPr>
          <p:cNvPr id="24579" name="Content Placeholder 6" descr="AA027414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314" b="1314"/>
          <a:stretch>
            <a:fillRect/>
          </a:stretch>
        </p:blipFill>
        <p:spPr>
          <a:xfrm>
            <a:off x="4889501" y="3810001"/>
            <a:ext cx="1892300" cy="248602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Generalization Example</a:t>
            </a:r>
            <a:endParaRPr lang="en-US" dirty="0"/>
          </a:p>
        </p:txBody>
      </p:sp>
      <p:pic>
        <p:nvPicPr>
          <p:cNvPr id="24581" name="Picture 7" descr="AA027448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33977" y="1087438"/>
            <a:ext cx="2105025" cy="257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8" descr="AA028199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62801" y="1524001"/>
            <a:ext cx="116998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9" descr="AA028233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45264" y="4114801"/>
            <a:ext cx="2230437" cy="230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5137" y="990601"/>
            <a:ext cx="4038600" cy="5305425"/>
          </a:xfrm>
        </p:spPr>
        <p:txBody>
          <a:bodyPr/>
          <a:lstStyle/>
          <a:p>
            <a:r>
              <a:rPr lang="en-US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 are going to learn to write functions, like in math class:</a:t>
            </a:r>
          </a:p>
          <a:p>
            <a:endParaRPr lang="en-US" smtClean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  <a:p>
            <a:pPr algn="ctr">
              <a:buFont typeface="Wingdings" pitchFamily="-1" charset="2"/>
              <a:buNone/>
            </a:pPr>
            <a:r>
              <a:rPr lang="en-US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 = sin(x)</a:t>
            </a:r>
          </a:p>
          <a:p>
            <a:endParaRPr lang="en-US" smtClean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You should think about </a:t>
            </a:r>
            <a:r>
              <a:rPr lang="en-US" smtClean="0">
                <a:solidFill>
                  <a:srgbClr val="FFFF00"/>
                </a:solidFill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what inputs make sense to use so you don’t have to duplicate code</a:t>
            </a:r>
          </a:p>
        </p:txBody>
      </p:sp>
      <p:pic>
        <p:nvPicPr>
          <p:cNvPr id="25603" name="Content Placeholder 6" descr="Screen shot 2011-01-19 at 10.51.39 AM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46" r="-146"/>
          <a:stretch>
            <a:fillRect/>
          </a:stretch>
        </p:blipFill>
        <p:spPr>
          <a:xfrm>
            <a:off x="5054600" y="2133601"/>
            <a:ext cx="3632200" cy="2487613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Generalization (in BJC)</a:t>
            </a:r>
            <a:endParaRPr lang="en-US" dirty="0"/>
          </a:p>
        </p:txBody>
      </p:sp>
      <p:sp>
        <p:nvSpPr>
          <p:cNvPr id="25605" name="Rectangle 7"/>
          <p:cNvSpPr>
            <a:spLocks noChangeArrowheads="1"/>
          </p:cNvSpPr>
          <p:nvPr/>
        </p:nvSpPr>
        <p:spPr bwMode="auto">
          <a:xfrm>
            <a:off x="4572001" y="4419601"/>
            <a:ext cx="40259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“Function machine” from </a:t>
            </a:r>
            <a:r>
              <a:rPr lang="en-US" sz="1800" i="1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Simply Scheme </a:t>
            </a:r>
            <a:r>
              <a:rPr lang="en-US" sz="180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(Harvey)</a:t>
            </a:r>
            <a:endParaRPr lang="en-US" sz="1800" i="1">
              <a:solidFill>
                <a:schemeClr val="tx1"/>
              </a:solidFill>
              <a:latin typeface="18 VAG Rounded Thin   55390"/>
              <a:ea typeface="りょう Text Std EL"/>
              <a:cs typeface="Vagrounde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Examples:</a:t>
            </a:r>
          </a:p>
          <a:p>
            <a:pPr lvl="1"/>
            <a:r>
              <a:rPr lang="en-US"/>
              <a:t>Functions (e.g., sin x)</a:t>
            </a:r>
          </a:p>
          <a:p>
            <a:pPr lvl="1"/>
            <a:r>
              <a:rPr lang="en-US"/>
              <a:t>Hiring contractors</a:t>
            </a:r>
          </a:p>
          <a:p>
            <a:pPr lvl="1"/>
            <a:r>
              <a:rPr lang="en-US"/>
              <a:t>Application Programming Interfaces (APIs)</a:t>
            </a:r>
          </a:p>
          <a:p>
            <a:pPr lvl="1"/>
            <a:r>
              <a:rPr lang="en-US"/>
              <a:t>Technology (e.g., cars)</a:t>
            </a:r>
          </a:p>
          <a:p>
            <a:r>
              <a:rPr lang="en-US"/>
              <a:t>Amazing things are built when these layer</a:t>
            </a:r>
          </a:p>
          <a:p>
            <a:pPr lvl="1"/>
            <a:r>
              <a:rPr lang="en-US"/>
              <a:t>And the abstraction layers are getting deeper by the day!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5800" cy="762000"/>
          </a:xfrm>
        </p:spPr>
        <p:txBody>
          <a:bodyPr/>
          <a:lstStyle/>
          <a:p>
            <a:r>
              <a:rPr lang="en-US"/>
              <a:t>The Power of Abstraction, everywhere!</a:t>
            </a:r>
          </a:p>
        </p:txBody>
      </p:sp>
      <p:sp>
        <p:nvSpPr>
          <p:cNvPr id="9" name="Rectangle 8"/>
          <p:cNvSpPr/>
          <p:nvPr/>
        </p:nvSpPr>
        <p:spPr>
          <a:xfrm>
            <a:off x="4724400" y="3048000"/>
            <a:ext cx="3962400" cy="838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18 VAG Rounded Light   02390"/>
              </a:rPr>
              <a:t>Abstraction Barrier (Interface)</a:t>
            </a:r>
            <a:r>
              <a:rPr lang="en-US" sz="2400">
                <a:latin typeface="18 VAG Rounded Light   02390"/>
              </a:rPr>
              <a:t/>
            </a:r>
            <a:br>
              <a:rPr lang="en-US" sz="2400">
                <a:latin typeface="18 VAG Rounded Light   02390"/>
              </a:rPr>
            </a:br>
            <a:r>
              <a:rPr lang="en-US" sz="1600">
                <a:latin typeface="18 VAG Rounded Light   02390"/>
              </a:rPr>
              <a:t>(the interface, or specification, or contract)</a:t>
            </a:r>
            <a:endParaRPr lang="en-US" sz="2400">
              <a:latin typeface="18 VAG Rounded Light   0239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563480" y="3886200"/>
            <a:ext cx="427572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FF00"/>
                </a:solidFill>
                <a:latin typeface="18 VAG Rounded Thin   55390"/>
                <a:ea typeface="りょう Text Std EL"/>
                <a:cs typeface="Vagrounded" charset="0"/>
              </a:rPr>
              <a:t>Below the abstraction line</a:t>
            </a:r>
            <a:r>
              <a:rPr lang="en-US" sz="180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/>
            </a:r>
            <a:br>
              <a:rPr lang="en-US" sz="1800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</a:br>
            <a:endParaRPr lang="en-US" sz="1800">
              <a:solidFill>
                <a:schemeClr val="tx1"/>
              </a:solidFill>
              <a:latin typeface="18 VAG Rounded Thin   55390"/>
              <a:ea typeface="りょう Text Std EL"/>
              <a:cs typeface="Vagrounded" charset="0"/>
            </a:endParaRPr>
          </a:p>
          <a:p>
            <a:pPr algn="ctr" eaLnBrk="0" hangingPunct="0"/>
            <a:r>
              <a:rPr lang="en-US" sz="1800" i="1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This is where / how / when / by whom it is actually built, which is done according to the interface, specification, or contract.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4648201" y="1478340"/>
            <a:ext cx="40259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 i="1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We only need to worry about the interface, or specification, or contract</a:t>
            </a:r>
          </a:p>
          <a:p>
            <a:pPr algn="ctr" eaLnBrk="0" hangingPunct="0"/>
            <a:r>
              <a:rPr lang="en-US" sz="1800" i="1">
                <a:solidFill>
                  <a:schemeClr val="tx1"/>
                </a:solidFill>
                <a:latin typeface="18 VAG Rounded Thin   55390"/>
                <a:ea typeface="りょう Text Std EL"/>
                <a:cs typeface="Vagrounded" charset="0"/>
              </a:rPr>
              <a:t>NOT how (or by whom) it’s built</a:t>
            </a:r>
          </a:p>
          <a:p>
            <a:pPr algn="ctr" eaLnBrk="0" hangingPunct="0"/>
            <a:endParaRPr lang="en-US" sz="1800" i="1">
              <a:solidFill>
                <a:schemeClr val="tx1"/>
              </a:solidFill>
              <a:latin typeface="18 VAG Rounded Thin   55390"/>
              <a:ea typeface="りょう Text Std EL"/>
              <a:cs typeface="Vagrounded" charset="0"/>
            </a:endParaRPr>
          </a:p>
          <a:p>
            <a:pPr algn="ctr" eaLnBrk="0" hangingPunct="0"/>
            <a:r>
              <a:rPr lang="en-US" sz="2400" b="1">
                <a:solidFill>
                  <a:srgbClr val="FFFF00"/>
                </a:solidFill>
                <a:latin typeface="18 VAG Rounded Thin   55390"/>
                <a:ea typeface="りょう Text Std EL"/>
                <a:cs typeface="Vagrounded" charset="0"/>
              </a:rPr>
              <a:t>Above the abstraction line</a:t>
            </a:r>
            <a:endParaRPr lang="en-US" sz="1800" b="1">
              <a:solidFill>
                <a:srgbClr val="FFFF00"/>
              </a:solidFill>
              <a:latin typeface="18 VAG Rounded Thin   55390"/>
              <a:ea typeface="りょう Text Std EL"/>
              <a:cs typeface="Vagrounde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4"/>
          <p:cNvSpPr>
            <a:spLocks noGrp="1"/>
          </p:cNvSpPr>
          <p:nvPr>
            <p:ph sz="half" idx="1"/>
          </p:nvPr>
        </p:nvSpPr>
        <p:spPr>
          <a:xfrm>
            <a:off x="465137" y="990601"/>
            <a:ext cx="4038600" cy="5305425"/>
          </a:xfrm>
        </p:spPr>
        <p:txBody>
          <a:bodyPr/>
          <a:lstStyle/>
          <a:p>
            <a:r>
              <a:rPr lang="en-US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Abstraction is one of the big ideas of computing and computational thinking</a:t>
            </a:r>
          </a:p>
          <a:p>
            <a:endParaRPr lang="en-US" smtClean="0">
              <a:latin typeface="18 VAG Rounded Bold   0739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Think about driving. How many of you know how a car works? How many can drive a car? Abstraction!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6628" name="Rectangle 7"/>
          <p:cNvSpPr>
            <a:spLocks noChangeArrowheads="1"/>
          </p:cNvSpPr>
          <p:nvPr/>
        </p:nvSpPr>
        <p:spPr bwMode="auto">
          <a:xfrm>
            <a:off x="4724401" y="3962400"/>
            <a:ext cx="40259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1800" dirty="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Someone who drove in 1930 could still drive a car today because they’ve kept the same Abstraction!</a:t>
            </a:r>
          </a:p>
          <a:p>
            <a:pPr algn="ctr" eaLnBrk="0" hangingPunct="0"/>
            <a:r>
              <a:rPr lang="en-US" sz="1800" i="1" dirty="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(right pedal faster, left pedal slow</a:t>
            </a:r>
            <a:r>
              <a:rPr lang="en-US" sz="1800" i="1" dirty="0" smtClean="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)</a:t>
            </a:r>
          </a:p>
          <a:p>
            <a:pPr algn="ctr" eaLnBrk="0" hangingPunct="0"/>
            <a:endParaRPr lang="en-US" sz="1800" i="1" dirty="0" smtClean="0">
              <a:solidFill>
                <a:schemeClr val="tx1"/>
              </a:solidFill>
              <a:latin typeface="Vagrounded" charset="0"/>
              <a:ea typeface="Vagrounded" charset="0"/>
              <a:cs typeface="Vagrounded" charset="0"/>
            </a:endParaRPr>
          </a:p>
          <a:p>
            <a:pPr algn="ctr" eaLnBrk="0" hangingPunct="0"/>
            <a:r>
              <a:rPr lang="en-US" sz="1800" i="1" dirty="0" smtClean="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…they probably would have trouble </a:t>
            </a:r>
            <a:r>
              <a:rPr lang="en-US" sz="1800" i="1" u="sng" dirty="0" smtClean="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starting</a:t>
            </a:r>
            <a:r>
              <a:rPr lang="en-US" sz="1800" i="1" dirty="0" smtClean="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 a new one though, or </a:t>
            </a:r>
            <a:r>
              <a:rPr lang="en-US" sz="1800" i="1" u="sng" dirty="0" smtClean="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shifting</a:t>
            </a:r>
            <a:r>
              <a:rPr lang="en-US" sz="1800" i="1" dirty="0" smtClean="0">
                <a:solidFill>
                  <a:schemeClr val="tx1"/>
                </a:solidFill>
                <a:latin typeface="Vagrounded" charset="0"/>
                <a:ea typeface="Vagrounded" charset="0"/>
                <a:cs typeface="Vagrounded" charset="0"/>
              </a:rPr>
              <a:t> an electric car from “park” into “drive”</a:t>
            </a:r>
            <a:endParaRPr lang="en-US" sz="1800" i="1" dirty="0">
              <a:solidFill>
                <a:schemeClr val="tx1"/>
              </a:solidFill>
              <a:latin typeface="Vagrounded" charset="0"/>
              <a:ea typeface="Vagrounded" charset="0"/>
              <a:cs typeface="Vagrounded" charset="0"/>
            </a:endParaRPr>
          </a:p>
        </p:txBody>
      </p:sp>
      <p:pic>
        <p:nvPicPr>
          <p:cNvPr id="26629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1252539"/>
            <a:ext cx="3962400" cy="287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ontent Placeholder 3"/>
          <p:cNvSpPr>
            <a:spLocks noGrp="1"/>
          </p:cNvSpPr>
          <p:nvPr>
            <p:ph sz="half" idx="1"/>
          </p:nvPr>
        </p:nvSpPr>
        <p:spPr>
          <a:xfrm>
            <a:off x="304802" y="990601"/>
            <a:ext cx="4183063" cy="5305425"/>
          </a:xfrm>
        </p:spPr>
        <p:txBody>
          <a:bodyPr/>
          <a:lstStyle/>
          <a:p>
            <a:r>
              <a:rPr lang="en-US" sz="24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Big Ideas of Programming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Abstraction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Algorithms 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Recursion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Functions-as-data</a:t>
            </a:r>
          </a:p>
          <a:p>
            <a:pPr lvl="1"/>
            <a:r>
              <a:rPr lang="en-US" sz="2000" i="1" dirty="0" smtClean="0">
                <a:latin typeface="18 VAG Rounded Light   02390" charset="0"/>
              </a:rPr>
              <a:t>Programming Paradigms</a:t>
            </a:r>
          </a:p>
          <a:p>
            <a:pPr lvl="1"/>
            <a:r>
              <a:rPr lang="en-US" sz="2000" i="1" dirty="0" smtClean="0">
                <a:latin typeface="18 VAG Rounded Light   02390" charset="0"/>
              </a:rPr>
              <a:t>Concurrency</a:t>
            </a:r>
          </a:p>
          <a:p>
            <a:pPr lvl="1"/>
            <a:r>
              <a:rPr lang="en-US" sz="2000" i="1" dirty="0" smtClean="0">
                <a:latin typeface="18 VAG Rounded Light   02390" charset="0"/>
              </a:rPr>
              <a:t>Distributed Computing</a:t>
            </a:r>
          </a:p>
          <a:p>
            <a:r>
              <a:rPr lang="en-US" sz="24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Beauty and Joy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“CS Unplugged” activities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All lab work in pairs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Two 3-week projects in pairs</a:t>
            </a:r>
          </a:p>
          <a:p>
            <a:pPr lvl="2"/>
            <a:r>
              <a:rPr lang="en-US" sz="1600" dirty="0" smtClean="0">
                <a:latin typeface="18 VAG Rounded Light   02390" charset="0"/>
                <a:ea typeface="ＭＳ Ｐゴシック" pitchFamily="-1" charset="-128"/>
              </a:rPr>
              <a:t>Of your own choice!!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One “paper”</a:t>
            </a:r>
          </a:p>
          <a:p>
            <a:pPr lvl="2"/>
            <a:r>
              <a:rPr lang="en-US" sz="1600" dirty="0" smtClean="0">
                <a:latin typeface="18 VAG Rounded Light   02390" charset="0"/>
                <a:ea typeface="ＭＳ Ｐゴシック" pitchFamily="-1" charset="-128"/>
              </a:rPr>
              <a:t>Of your’ own choice!!</a:t>
            </a:r>
          </a:p>
        </p:txBody>
      </p:sp>
      <p:sp>
        <p:nvSpPr>
          <p:cNvPr id="19459" name="Content Placeholder 4"/>
          <p:cNvSpPr>
            <a:spLocks noGrp="1"/>
          </p:cNvSpPr>
          <p:nvPr>
            <p:ph sz="half" idx="2"/>
          </p:nvPr>
        </p:nvSpPr>
        <p:spPr>
          <a:xfrm>
            <a:off x="4343400" y="990601"/>
            <a:ext cx="4572000" cy="5305425"/>
          </a:xfrm>
        </p:spPr>
        <p:txBody>
          <a:bodyPr/>
          <a:lstStyle/>
          <a:p>
            <a:r>
              <a:rPr lang="en-US" sz="24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Big Ideas of Computing</a:t>
            </a:r>
          </a:p>
          <a:p>
            <a:pPr lvl="1"/>
            <a:r>
              <a:rPr lang="en-US" sz="2000" dirty="0" err="1" smtClean="0">
                <a:latin typeface="18 VAG Rounded Light   02390" charset="0"/>
              </a:rPr>
              <a:t>HowStuffWorks</a:t>
            </a:r>
            <a:endParaRPr lang="en-US" sz="2000" dirty="0" smtClean="0">
              <a:latin typeface="18 VAG Rounded Light   02390" charset="0"/>
            </a:endParaRPr>
          </a:p>
          <a:p>
            <a:pPr lvl="2"/>
            <a:r>
              <a:rPr lang="en-US" sz="1800" dirty="0" smtClean="0">
                <a:latin typeface="18 VAG Rounded Light   02390" charset="0"/>
                <a:ea typeface="ＭＳ Ｐゴシック" pitchFamily="-1" charset="-128"/>
              </a:rPr>
              <a:t>Computers (binary numbers)</a:t>
            </a:r>
          </a:p>
          <a:p>
            <a:pPr lvl="2"/>
            <a:r>
              <a:rPr lang="en-US" sz="1800" dirty="0" smtClean="0">
                <a:latin typeface="18 VAG Rounded Light   02390" charset="0"/>
                <a:ea typeface="ＭＳ Ｐゴシック" pitchFamily="-1" charset="-128"/>
              </a:rPr>
              <a:t>Internet</a:t>
            </a:r>
            <a:endParaRPr lang="en-US" sz="1800" dirty="0" smtClean="0">
              <a:solidFill>
                <a:srgbClr val="FFFF2F"/>
              </a:solidFill>
              <a:latin typeface="18 VAG Rounded Light   02390" charset="0"/>
              <a:ea typeface="ＭＳ Ｐゴシック" pitchFamily="-1" charset="-128"/>
            </a:endParaRPr>
          </a:p>
          <a:p>
            <a:pPr lvl="1"/>
            <a:r>
              <a:rPr lang="en-US" sz="2000" dirty="0" smtClean="0">
                <a:latin typeface="18 VAG Rounded Light   02390" charset="0"/>
              </a:rPr>
              <a:t>Research Summaries</a:t>
            </a:r>
          </a:p>
          <a:p>
            <a:pPr lvl="2"/>
            <a:r>
              <a:rPr lang="en-US" sz="1800" dirty="0" smtClean="0">
                <a:latin typeface="18 VAG Rounded Light   02390" charset="0"/>
                <a:ea typeface="ＭＳ Ｐゴシック" pitchFamily="-1" charset="-128"/>
              </a:rPr>
              <a:t>AI</a:t>
            </a:r>
          </a:p>
          <a:p>
            <a:pPr lvl="2"/>
            <a:r>
              <a:rPr lang="en-US" sz="1800" dirty="0" smtClean="0">
                <a:latin typeface="18 VAG Rounded Light   02390" charset="0"/>
                <a:ea typeface="ＭＳ Ｐゴシック" pitchFamily="-1" charset="-128"/>
              </a:rPr>
              <a:t>HCI</a:t>
            </a:r>
            <a:endParaRPr lang="en-US" sz="2000" dirty="0" smtClean="0">
              <a:latin typeface="18 VAG Rounded Light   02390" charset="0"/>
            </a:endParaRPr>
          </a:p>
          <a:p>
            <a:pPr lvl="1"/>
            <a:r>
              <a:rPr lang="en-US" sz="2000" dirty="0" smtClean="0">
                <a:latin typeface="18 VAG Rounded Light   02390" charset="0"/>
              </a:rPr>
              <a:t>Social Implications of Computing 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Saving the World with Computing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Power of Big Data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Limits of Computing 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Future of Computing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Robots</a:t>
            </a:r>
          </a:p>
          <a:p>
            <a:r>
              <a:rPr lang="en-US" sz="2400" dirty="0" smtClean="0">
                <a:latin typeface="18 VAG Rounded Bold   07390" charset="0"/>
                <a:ea typeface="ＭＳ Ｐゴシック" pitchFamily="-1" charset="-128"/>
                <a:cs typeface="ＭＳ Ｐゴシック" pitchFamily="-1" charset="-128"/>
              </a:rPr>
              <a:t>Set you up for follow-up 61A</a:t>
            </a:r>
          </a:p>
          <a:p>
            <a:pPr lvl="1"/>
            <a:r>
              <a:rPr lang="en-US" sz="2000" dirty="0" smtClean="0">
                <a:latin typeface="18 VAG Rounded Light   02390" charset="0"/>
              </a:rPr>
              <a:t>We also teach Python!</a:t>
            </a:r>
          </a:p>
          <a:p>
            <a:pPr lvl="1"/>
            <a:endParaRPr lang="en-US" sz="2000" dirty="0" smtClean="0">
              <a:latin typeface="18 VAG Rounded Light   0239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BJC in one slide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975"/>
          <a:stretch>
            <a:fillRect/>
          </a:stretch>
        </p:blipFill>
        <p:spPr>
          <a:xfrm flipH="1">
            <a:off x="7620000" y="4800601"/>
            <a:ext cx="1052595" cy="806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Incredibly easy-to-learn coding in </a:t>
            </a:r>
            <a:endParaRPr lang="en-US" dirty="0"/>
          </a:p>
        </p:txBody>
      </p:sp>
      <p:pic>
        <p:nvPicPr>
          <p:cNvPr id="9" name="Picture 8" descr="snap-logo-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1" y="228600"/>
            <a:ext cx="1210553" cy="666750"/>
          </a:xfrm>
          <a:prstGeom prst="rect">
            <a:avLst/>
          </a:prstGeom>
        </p:spPr>
      </p:pic>
      <p:pic>
        <p:nvPicPr>
          <p:cNvPr id="10" name="Content Placeholder 5" descr="Screen Shot 2015-01-21 at 12.17.54 AM.png"/>
          <p:cNvPicPr>
            <a:picLocks noGrp="1" noChangeAspect="1"/>
          </p:cNvPicPr>
          <p:nvPr>
            <p:ph idx="1"/>
          </p:nvPr>
        </p:nvPicPr>
        <p:blipFill>
          <a:blip r:embed="rId3"/>
          <a:srcRect l="1054" t="1311" b="1014"/>
          <a:stretch>
            <a:fillRect/>
          </a:stretch>
        </p:blipFill>
        <p:spPr>
          <a:xfrm>
            <a:off x="457200" y="1295400"/>
            <a:ext cx="8280400" cy="4724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64344" y="990602"/>
            <a:ext cx="4412456" cy="5305864"/>
          </a:xfrm>
        </p:spPr>
        <p:txBody>
          <a:bodyPr/>
          <a:lstStyle/>
          <a:p>
            <a:r>
              <a:rPr lang="en-US" sz="2400" dirty="0" smtClean="0"/>
              <a:t>Format (7 hrs/wk * 14 wks) + ~5 hrs of </a:t>
            </a:r>
            <a:r>
              <a:rPr lang="en-US" sz="2400" dirty="0" err="1" smtClean="0"/>
              <a:t>proj</a:t>
            </a:r>
            <a:r>
              <a:rPr lang="en-US" sz="2400" dirty="0" smtClean="0"/>
              <a:t>/hw/reading</a:t>
            </a:r>
          </a:p>
          <a:p>
            <a:endParaRPr lang="en-US" sz="2400" dirty="0"/>
          </a:p>
          <a:p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Selected </a:t>
            </a:r>
            <a:r>
              <a:rPr lang="en-US" sz="2400" dirty="0"/>
              <a:t>Reading</a:t>
            </a:r>
          </a:p>
          <a:p>
            <a:pPr lvl="1"/>
            <a:r>
              <a:rPr lang="en-US" sz="2000" dirty="0"/>
              <a:t>Taken from </a:t>
            </a:r>
            <a:r>
              <a:rPr lang="en-US" sz="2000" dirty="0" smtClean="0"/>
              <a:t>great book (“Blown to Bits” by Abelson, </a:t>
            </a:r>
            <a:r>
              <a:rPr lang="en-US" sz="2000" dirty="0" err="1" smtClean="0"/>
              <a:t>Ledeen</a:t>
            </a:r>
            <a:r>
              <a:rPr lang="en-US" sz="2000" dirty="0" smtClean="0"/>
              <a:t> &amp; Lewis) + articles + videos</a:t>
            </a:r>
          </a:p>
          <a:p>
            <a:pPr lvl="1"/>
            <a:r>
              <a:rPr lang="en-US" sz="2000" dirty="0" smtClean="0"/>
              <a:t>Current events EVERY LECTURE</a:t>
            </a:r>
            <a:br>
              <a:rPr lang="en-US" sz="2000" dirty="0" smtClean="0"/>
            </a:br>
            <a:r>
              <a:rPr lang="en-US" sz="2000" dirty="0" smtClean="0"/>
              <a:t>(e.g., IBM’s Watson </a:t>
            </a:r>
            <a:r>
              <a:rPr lang="en-US" sz="2000" dirty="0" err="1" smtClean="0"/>
              <a:t>vs</a:t>
            </a:r>
            <a:r>
              <a:rPr lang="en-US" sz="2000" dirty="0" smtClean="0"/>
              <a:t> Jeopardy)</a:t>
            </a:r>
          </a:p>
          <a:p>
            <a:r>
              <a:rPr lang="en-US" sz="2400" dirty="0" smtClean="0"/>
              <a:t>All resources FREE</a:t>
            </a:r>
          </a:p>
          <a:p>
            <a:pPr lvl="1"/>
            <a:r>
              <a:rPr lang="en-US" sz="2000" dirty="0" smtClean="0"/>
              <a:t>Even clickers!</a:t>
            </a:r>
          </a:p>
          <a:p>
            <a:r>
              <a:rPr lang="en-US" sz="2400" dirty="0" smtClean="0"/>
              <a:t>Pair Programming!</a:t>
            </a:r>
            <a:endParaRPr lang="en-US" sz="2400" dirty="0"/>
          </a:p>
        </p:txBody>
      </p:sp>
      <p:pic>
        <p:nvPicPr>
          <p:cNvPr id="5" name="Content Placeholder 4" descr="0137135599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7357" r="-7357"/>
          <a:stretch>
            <a:fillRect/>
          </a:stretch>
        </p:blipFill>
        <p:spPr>
          <a:xfrm>
            <a:off x="4800600" y="1219201"/>
            <a:ext cx="1828800" cy="240265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&amp; Textbooks</a:t>
            </a:r>
          </a:p>
        </p:txBody>
      </p:sp>
      <p:pic>
        <p:nvPicPr>
          <p:cNvPr id="3" name="Picture 2" descr="Screen shot 2010-11-28 at 10.07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781800" y="1219200"/>
            <a:ext cx="1655363" cy="2209800"/>
          </a:xfrm>
          <a:prstGeom prst="rect">
            <a:avLst/>
          </a:prstGeom>
        </p:spPr>
      </p:pic>
      <p:pic>
        <p:nvPicPr>
          <p:cNvPr id="10" name="Picture 9" descr="Screen shot 2010-11-28 at 10.48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925962" y="3810000"/>
            <a:ext cx="1627239" cy="2204058"/>
          </a:xfrm>
          <a:prstGeom prst="rect">
            <a:avLst/>
          </a:prstGeom>
        </p:spPr>
      </p:pic>
      <p:pic>
        <p:nvPicPr>
          <p:cNvPr id="11" name="Picture 10" descr="Screen shot 2010-11-28 at 10.49.4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781801" y="3810000"/>
            <a:ext cx="1640609" cy="2209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472766" y="5410200"/>
            <a:ext cx="59503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1"/>
                </a:solidFill>
                <a:latin typeface="Vagrounded"/>
                <a:cs typeface="Vagrounded"/>
              </a:rPr>
              <a:t>…</a:t>
            </a:r>
            <a:endParaRPr lang="en-US" sz="6000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32241002"/>
              </p:ext>
            </p:extLst>
          </p:nvPr>
        </p:nvGraphicFramePr>
        <p:xfrm>
          <a:off x="304801" y="1905000"/>
          <a:ext cx="4419601" cy="19202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68135"/>
                <a:gridCol w="710293"/>
                <a:gridCol w="947057"/>
                <a:gridCol w="631372"/>
                <a:gridCol w="1262744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18 VAG Rounded Thin   55390"/>
                        </a:rPr>
                        <a:t>Mon</a:t>
                      </a:r>
                      <a:endParaRPr lang="en-US" sz="1800" dirty="0">
                        <a:latin typeface="18 VAG Rounded Thin   5539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18 VAG Rounded Thin   55390"/>
                        </a:rPr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18 VAG Rounded Thin   55390"/>
                        </a:rPr>
                        <a:t>Wed</a:t>
                      </a:r>
                      <a:endParaRPr lang="en-US" sz="1800" dirty="0">
                        <a:latin typeface="18 VAG Rounded Thin   5539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18 VAG Rounded Thin   55390"/>
                        </a:rPr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18 VAG Rounded Thin   55390"/>
                        </a:rPr>
                        <a:t>Fri</a:t>
                      </a:r>
                      <a:endParaRPr lang="en-US" sz="1800" dirty="0">
                        <a:latin typeface="18 VAG Rounded Thin   55390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18 VAG Rounded Thin   55390"/>
                        </a:rPr>
                        <a:t>Lecture</a:t>
                      </a:r>
                      <a:endParaRPr lang="en-US" sz="1800" dirty="0">
                        <a:latin typeface="18 VAG Rounded Thin   5539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18 VAG Rounded Thin   55390"/>
                        </a:rPr>
                        <a:t>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18 VAG Rounded Thin   55390"/>
                        </a:rPr>
                        <a:t>Lecture</a:t>
                      </a:r>
                      <a:endParaRPr lang="en-US" sz="1800" dirty="0">
                        <a:latin typeface="18 VAG Rounded Thin   5539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18 VAG Rounded Thin   55390"/>
                        </a:rPr>
                        <a:t>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18 VAG Rounded Thin   55390"/>
                        </a:rPr>
                        <a:t>Discussion</a:t>
                      </a:r>
                      <a:endParaRPr lang="en-US" sz="1800" dirty="0">
                        <a:latin typeface="18 VAG Rounded Thin   55390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18 VAG Rounded Thin   5539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18 VAG Rounded Thin   55390"/>
                        </a:rPr>
                        <a:t>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18 VAG Rounded Thin   5539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18 VAG Rounded Thin   55390"/>
                        </a:rPr>
                        <a:t>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18 VAG Rounded Thin   5539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at a </a:t>
            </a:r>
            <a:r>
              <a:rPr lang="en-US" dirty="0" smtClean="0"/>
              <a:t>glance (on </a:t>
            </a:r>
            <a:r>
              <a:rPr lang="en-US" b="1" dirty="0" smtClean="0">
                <a:latin typeface="Courier"/>
                <a:cs typeface="Courier"/>
              </a:rPr>
              <a:t>cs10.org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57" y="1303641"/>
            <a:ext cx="8422047" cy="46399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check enrollments…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We have NEVER turned anyone away</a:t>
            </a:r>
            <a:r>
              <a:rPr lang="en-US" dirty="0" smtClean="0"/>
              <a:t>, and we don’t intend to turn anyone away this semester!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 descr="Screen Shot 2016-08-23 at 9.26.0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82082"/>
            <a:ext cx="7772400" cy="129383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Introductory Courses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5410200"/>
          </a:xfrm>
        </p:spPr>
        <p:txBody>
          <a:bodyPr/>
          <a:lstStyle/>
          <a:p>
            <a:r>
              <a:rPr lang="en-US" sz="2000" dirty="0" smtClean="0"/>
              <a:t>Foundations of Data Science, Data Science 8 (CS C8 in the catalog)</a:t>
            </a:r>
          </a:p>
          <a:p>
            <a:pPr lvl="1"/>
            <a:r>
              <a:rPr lang="en-US" sz="1800" dirty="0" smtClean="0"/>
              <a:t>Foundations of data science from three perspectives: inferential thinking, computational thinking, and real-world relevance. Given data arising from some real-world phenomenon, how does one analyze that data so as to understand that phenomenon? It teaches critical concepts and skills in computer programming and statistical inference, in conjunction with hands-on analysis of real-world datasets, including economic data, document collections, geographical data and social networks. It delves into social and legal issues surrounding data analysis, including issues of privacy and data ownership</a:t>
            </a:r>
            <a:r>
              <a:rPr lang="en-US" sz="1800" dirty="0" smtClean="0">
                <a:solidFill>
                  <a:srgbClr val="FFFF00"/>
                </a:solidFill>
              </a:rPr>
              <a:t>.  (You learn how to use Python as a tool, not how to program)</a:t>
            </a:r>
          </a:p>
          <a:p>
            <a:r>
              <a:rPr lang="en-US" sz="2200" dirty="0" smtClean="0"/>
              <a:t>Structure and Interpretation of Computer Programs, CS 61A</a:t>
            </a:r>
          </a:p>
          <a:p>
            <a:pPr lvl="1"/>
            <a:r>
              <a:rPr lang="en-US" sz="1800" dirty="0" smtClean="0"/>
              <a:t>Introduction to programming and computer science. This course exposes students to techniques of abstraction at several levels: (a) within a programming language, using higher-order functions, manifest types, data-directed programming, and message-passing; (</a:t>
            </a:r>
            <a:r>
              <a:rPr lang="en-US" sz="1800" dirty="0" err="1" smtClean="0"/>
              <a:t>b</a:t>
            </a:r>
            <a:r>
              <a:rPr lang="en-US" sz="1800" dirty="0" smtClean="0"/>
              <a:t>) between programming languages, using functional and rule-based languages as examples. It also relates these techniques to the practical problems of implementation of languages and algorithms on a von Neumann machine. There are several significant programming projects.  </a:t>
            </a:r>
            <a:r>
              <a:rPr lang="en-US" sz="1800" dirty="0" smtClean="0">
                <a:solidFill>
                  <a:srgbClr val="FFFF00"/>
                </a:solidFill>
              </a:rPr>
              <a:t>(You learn how to program Python well!)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 6-figure/year job sound?</a:t>
            </a:r>
            <a:endParaRPr lang="en-US" dirty="0"/>
          </a:p>
        </p:txBody>
      </p:sp>
      <p:pic>
        <p:nvPicPr>
          <p:cNvPr id="4" name="Content Placeholder 3" descr="Screen Shot 2016-08-23 at 9.40.12 P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5887" b="-15887"/>
          <a:stretch>
            <a:fillRect/>
          </a:stretch>
        </p:blipFill>
        <p:spPr>
          <a:xfrm>
            <a:off x="457200" y="1143000"/>
            <a:ext cx="8229600" cy="5365750"/>
          </a:xfrm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28601" y="1219201"/>
            <a:ext cx="87130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800" b="1" dirty="0" smtClean="0">
                <a:solidFill>
                  <a:schemeClr val="tx1"/>
                </a:solidFill>
                <a:latin typeface="18 VAG Rounded Thin   55390"/>
                <a:ea typeface="Vagrounded" charset="0"/>
                <a:cs typeface="Vagrounded" charset="0"/>
              </a:rPr>
              <a:t>Annual degrees and jobs in broad engineering fields</a:t>
            </a:r>
            <a:endParaRPr lang="en-US" sz="2800" dirty="0">
              <a:solidFill>
                <a:schemeClr val="tx1"/>
              </a:solidFill>
              <a:latin typeface="18 VAG Rounded Thin   55390"/>
              <a:ea typeface="Vagrounded" charset="0"/>
              <a:cs typeface="Vagrounded" charset="0"/>
            </a:endParaRPr>
          </a:p>
        </p:txBody>
      </p:sp>
      <p:pic>
        <p:nvPicPr>
          <p:cNvPr id="6" name="Picture 5" descr="Screen Shot 2016-08-23 at 9.43.2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103" y="2012434"/>
            <a:ext cx="420624" cy="2780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Peer Instruction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6248400" cy="5365750"/>
          </a:xfrm>
        </p:spPr>
        <p:txBody>
          <a:bodyPr/>
          <a:lstStyle/>
          <a:p>
            <a:r>
              <a:rPr lang="en-US" sz="3200" dirty="0"/>
              <a:t>Increase real-time learning in lecture, test understanding of concepts vs. details</a:t>
            </a:r>
            <a:endParaRPr lang="en-US" sz="3200" dirty="0" smtClean="0"/>
          </a:p>
          <a:p>
            <a:r>
              <a:rPr lang="en-US" sz="3200" dirty="0" smtClean="0"/>
              <a:t>After a few slides pass, ask </a:t>
            </a:r>
            <a:r>
              <a:rPr lang="en-US" sz="3200" dirty="0"/>
              <a:t>multiple choice question</a:t>
            </a:r>
          </a:p>
          <a:p>
            <a:pPr lvl="1"/>
            <a:r>
              <a:rPr lang="en-US" sz="2800" dirty="0"/>
              <a:t>1-2 minutes to decide yourself</a:t>
            </a:r>
          </a:p>
          <a:p>
            <a:pPr lvl="1"/>
            <a:r>
              <a:rPr lang="en-US" sz="2800" dirty="0"/>
              <a:t>2 minutes in pairs/triples to reach consensus. Teach others!</a:t>
            </a:r>
          </a:p>
          <a:p>
            <a:pPr lvl="1"/>
            <a:r>
              <a:rPr lang="en-US" sz="2800" dirty="0"/>
              <a:t>2 minute discussion of answers, questions, clarifications</a:t>
            </a: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/>
          <a:srcRect l="10223" t="7069" r="13487" b="6204"/>
          <a:stretch>
            <a:fillRect/>
          </a:stretch>
        </p:blipFill>
        <p:spPr bwMode="auto">
          <a:xfrm>
            <a:off x="7315201" y="1143001"/>
            <a:ext cx="907111" cy="132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2590800"/>
            <a:ext cx="2159000" cy="161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8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2" y="4343401"/>
            <a:ext cx="1541463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98148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56016</TotalTime>
  <Pages>47</Pages>
  <Words>1314</Words>
  <Application>Microsoft Macintosh PowerPoint</Application>
  <PresentationFormat>Letter Paper (8.5x11 in)</PresentationFormat>
  <Paragraphs>157</Paragraphs>
  <Slides>19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Metro</vt:lpstr>
      <vt:lpstr>BJC: you’ll love it!</vt:lpstr>
      <vt:lpstr>BJC in one slide</vt:lpstr>
      <vt:lpstr>Incredibly easy-to-learn coding in </vt:lpstr>
      <vt:lpstr>Format &amp; Textbooks</vt:lpstr>
      <vt:lpstr>Week at a glance (on cs10.org)</vt:lpstr>
      <vt:lpstr>Let’s check enrollments…</vt:lpstr>
      <vt:lpstr>Other Introductory Courses</vt:lpstr>
      <vt:lpstr>How does a 6-figure/year job sound?</vt:lpstr>
      <vt:lpstr>Peer Instruction</vt:lpstr>
      <vt:lpstr>Piazza for {ask,answer}ing questions</vt:lpstr>
      <vt:lpstr>Pro-student Grading Policies</vt:lpstr>
      <vt:lpstr>What you will be able to do!</vt:lpstr>
      <vt:lpstr>Abstraction</vt:lpstr>
      <vt:lpstr>Detail Removal</vt:lpstr>
      <vt:lpstr>Detail Removal (in BJC)</vt:lpstr>
      <vt:lpstr>Generalization Example</vt:lpstr>
      <vt:lpstr>Generalization (in BJC)</vt:lpstr>
      <vt:lpstr>The Power of Abstraction, everywhere!</vt:lpstr>
      <vt:lpstr>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Dan Garcia</cp:lastModifiedBy>
  <cp:revision>3232</cp:revision>
  <cp:lastPrinted>2014-01-22T15:02:34Z</cp:lastPrinted>
  <dcterms:created xsi:type="dcterms:W3CDTF">2016-08-24T22:01:31Z</dcterms:created>
  <dcterms:modified xsi:type="dcterms:W3CDTF">2016-08-24T23:44:03Z</dcterms:modified>
</cp:coreProperties>
</file>